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171-5BC1-4CCD-A4D3-B78F424F268C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D3AC-29CF-46CD-8D82-9198FFF1EA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2255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171-5BC1-4CCD-A4D3-B78F424F268C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D3AC-29CF-46CD-8D82-9198FFF1EA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31362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171-5BC1-4CCD-A4D3-B78F424F268C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D3AC-29CF-46CD-8D82-9198FFF1EA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90114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171-5BC1-4CCD-A4D3-B78F424F268C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D3AC-29CF-46CD-8D82-9198FFF1EA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13306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171-5BC1-4CCD-A4D3-B78F424F268C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D3AC-29CF-46CD-8D82-9198FFF1EA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6416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171-5BC1-4CCD-A4D3-B78F424F268C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D3AC-29CF-46CD-8D82-9198FFF1EA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45458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171-5BC1-4CCD-A4D3-B78F424F268C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D3AC-29CF-46CD-8D82-9198FFF1EA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94435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171-5BC1-4CCD-A4D3-B78F424F268C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D3AC-29CF-46CD-8D82-9198FFF1EA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34790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171-5BC1-4CCD-A4D3-B78F424F268C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D3AC-29CF-46CD-8D82-9198FFF1EA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2466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171-5BC1-4CCD-A4D3-B78F424F268C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D3AC-29CF-46CD-8D82-9198FFF1EA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29075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171-5BC1-4CCD-A4D3-B78F424F268C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D3AC-29CF-46CD-8D82-9198FFF1EA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94929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6F171-5BC1-4CCD-A4D3-B78F424F268C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D3AC-29CF-46CD-8D82-9198FFF1EA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14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51521" y="901521"/>
            <a:ext cx="3807854" cy="1166008"/>
          </a:xfrm>
        </p:spPr>
        <p:txBody>
          <a:bodyPr/>
          <a:lstStyle/>
          <a:p>
            <a:r>
              <a:rPr lang="nl-NL" dirty="0" smtClean="0"/>
              <a:t>WHY?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52" y="2206043"/>
            <a:ext cx="6165534" cy="34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32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6684" y="263180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Schema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(zie ander bestand)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+ 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oefenen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4172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Vragen 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400" dirty="0" smtClean="0"/>
              <a:t>Op 3 verschillende manieren:</a:t>
            </a:r>
          </a:p>
          <a:p>
            <a:pPr algn="ctr"/>
            <a:endParaRPr lang="nl-NL" sz="5400" dirty="0"/>
          </a:p>
          <a:p>
            <a:pPr marL="0" indent="0" algn="ctr">
              <a:buNone/>
            </a:pP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1749709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530" y="8802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8000" dirty="0" smtClean="0"/>
              <a:t>1.</a:t>
            </a:r>
            <a:endParaRPr lang="nl-NL" sz="8000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17404"/>
              </p:ext>
            </p:extLst>
          </p:nvPr>
        </p:nvGraphicFramePr>
        <p:xfrm>
          <a:off x="1351376" y="2550015"/>
          <a:ext cx="9866122" cy="3979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3061"/>
                <a:gridCol w="4933061"/>
              </a:tblGrid>
              <a:tr h="397957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4800" dirty="0">
                          <a:solidFill>
                            <a:schemeClr val="tx1"/>
                          </a:solidFill>
                          <a:effectLst/>
                        </a:rPr>
                        <a:t>Met </a:t>
                      </a:r>
                      <a:r>
                        <a:rPr lang="nl-NL" sz="4800" dirty="0" err="1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nl-NL" sz="4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4800" dirty="0" err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nl-NL" sz="4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nl-NL" sz="4800" dirty="0" err="1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nl-NL" sz="4800" dirty="0">
                          <a:solidFill>
                            <a:schemeClr val="tx1"/>
                          </a:solidFill>
                          <a:effectLst/>
                        </a:rPr>
                        <a:t> have of 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nl-NL" sz="4800" dirty="0">
                          <a:solidFill>
                            <a:schemeClr val="tx1"/>
                          </a:solidFill>
                          <a:effectLst/>
                        </a:rPr>
                        <a:t>een hulpwerkwoord</a:t>
                      </a:r>
                      <a:endParaRPr lang="nl-NL" sz="4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5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Are</a:t>
                      </a:r>
                      <a:r>
                        <a:rPr lang="nl-NL" sz="5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5400" dirty="0" err="1"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r>
                        <a:rPr lang="nl-NL" sz="5400" dirty="0">
                          <a:solidFill>
                            <a:schemeClr val="tx1"/>
                          </a:solidFill>
                          <a:effectLst/>
                        </a:rPr>
                        <a:t> okay?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5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Have</a:t>
                      </a:r>
                      <a:r>
                        <a:rPr lang="nl-NL" sz="5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5400" dirty="0" err="1"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r>
                        <a:rPr lang="nl-NL" sz="5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5400" dirty="0" err="1">
                          <a:solidFill>
                            <a:schemeClr val="tx1"/>
                          </a:solidFill>
                          <a:effectLst/>
                        </a:rPr>
                        <a:t>got</a:t>
                      </a:r>
                      <a:r>
                        <a:rPr lang="nl-NL" sz="540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nl-NL" sz="5400" dirty="0" err="1">
                          <a:solidFill>
                            <a:schemeClr val="tx1"/>
                          </a:solidFill>
                          <a:effectLst/>
                        </a:rPr>
                        <a:t>book</a:t>
                      </a:r>
                      <a:r>
                        <a:rPr lang="nl-NL" sz="54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54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Can</a:t>
                      </a:r>
                      <a:r>
                        <a:rPr lang="nl-NL" sz="5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5400" dirty="0" err="1"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r>
                        <a:rPr lang="nl-NL" sz="5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5400" dirty="0" err="1">
                          <a:solidFill>
                            <a:schemeClr val="tx1"/>
                          </a:solidFill>
                          <a:effectLst/>
                        </a:rPr>
                        <a:t>fly</a:t>
                      </a:r>
                      <a:r>
                        <a:rPr lang="nl-NL" sz="54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nl-NL" sz="5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584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7200" dirty="0" smtClean="0"/>
              <a:t>2.</a:t>
            </a:r>
            <a:endParaRPr lang="nl-NL" sz="72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101069"/>
              </p:ext>
            </p:extLst>
          </p:nvPr>
        </p:nvGraphicFramePr>
        <p:xfrm>
          <a:off x="1094701" y="1690688"/>
          <a:ext cx="9942492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1246"/>
                <a:gridCol w="4971246"/>
              </a:tblGrid>
              <a:tr h="402753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4800" dirty="0" smtClean="0">
                          <a:solidFill>
                            <a:schemeClr val="tx1"/>
                          </a:solidFill>
                          <a:effectLst/>
                        </a:rPr>
                        <a:t>  Met </a:t>
                      </a:r>
                      <a:r>
                        <a:rPr lang="nl-NL" sz="4800" dirty="0">
                          <a:solidFill>
                            <a:schemeClr val="tx1"/>
                          </a:solidFill>
                          <a:effectLst/>
                        </a:rPr>
                        <a:t>do,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endParaRPr lang="nl-NL" sz="4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nl-NL" sz="4800" dirty="0" smtClean="0">
                          <a:solidFill>
                            <a:schemeClr val="tx1"/>
                          </a:solidFill>
                          <a:effectLst/>
                        </a:rPr>
                        <a:t>Does </a:t>
                      </a:r>
                      <a:r>
                        <a:rPr lang="nl-NL" sz="4800" dirty="0">
                          <a:solidFill>
                            <a:schemeClr val="tx1"/>
                          </a:solidFill>
                          <a:effectLst/>
                        </a:rPr>
                        <a:t>(bij </a:t>
                      </a:r>
                      <a:r>
                        <a:rPr lang="nl-NL" sz="4800" dirty="0" err="1">
                          <a:solidFill>
                            <a:schemeClr val="tx1"/>
                          </a:solidFill>
                          <a:effectLst/>
                        </a:rPr>
                        <a:t>he,she,it</a:t>
                      </a:r>
                      <a:r>
                        <a:rPr lang="nl-NL" sz="4800" dirty="0">
                          <a:solidFill>
                            <a:schemeClr val="tx1"/>
                          </a:solidFill>
                          <a:effectLst/>
                        </a:rPr>
                        <a:t>)of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endParaRPr lang="nl-NL" sz="4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nl-NL" sz="4800" dirty="0" err="1" smtClean="0">
                          <a:solidFill>
                            <a:schemeClr val="tx1"/>
                          </a:solidFill>
                          <a:effectLst/>
                        </a:rPr>
                        <a:t>Did</a:t>
                      </a:r>
                      <a:r>
                        <a:rPr lang="nl-NL" sz="4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4800" dirty="0">
                          <a:solidFill>
                            <a:schemeClr val="tx1"/>
                          </a:solidFill>
                          <a:effectLst/>
                        </a:rPr>
                        <a:t>(verleden tijd)</a:t>
                      </a:r>
                      <a:endParaRPr lang="nl-NL" sz="4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4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Do</a:t>
                      </a:r>
                      <a:r>
                        <a:rPr lang="nl-NL" sz="4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4800" dirty="0" err="1"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r>
                        <a:rPr lang="nl-NL" sz="4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4800" dirty="0" err="1">
                          <a:solidFill>
                            <a:schemeClr val="tx1"/>
                          </a:solidFill>
                          <a:effectLst/>
                        </a:rPr>
                        <a:t>understand</a:t>
                      </a:r>
                      <a:r>
                        <a:rPr lang="nl-NL" sz="48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4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Does </a:t>
                      </a:r>
                      <a:r>
                        <a:rPr lang="nl-NL" sz="4800" dirty="0" err="1">
                          <a:solidFill>
                            <a:schemeClr val="tx1"/>
                          </a:solidFill>
                          <a:effectLst/>
                        </a:rPr>
                        <a:t>she</a:t>
                      </a:r>
                      <a:r>
                        <a:rPr lang="nl-NL" sz="4800" dirty="0">
                          <a:solidFill>
                            <a:schemeClr val="tx1"/>
                          </a:solidFill>
                          <a:effectLst/>
                        </a:rPr>
                        <a:t> love </a:t>
                      </a:r>
                      <a:r>
                        <a:rPr lang="nl-NL" sz="4800" dirty="0" err="1">
                          <a:solidFill>
                            <a:schemeClr val="tx1"/>
                          </a:solidFill>
                          <a:effectLst/>
                        </a:rPr>
                        <a:t>him</a:t>
                      </a:r>
                      <a:r>
                        <a:rPr lang="nl-NL" sz="48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4800" dirty="0" smtClean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4800" dirty="0" err="1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Did</a:t>
                      </a:r>
                      <a:r>
                        <a:rPr lang="nl-NL" sz="48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nl-NL" sz="4800" dirty="0">
                          <a:solidFill>
                            <a:schemeClr val="tx1"/>
                          </a:solidFill>
                          <a:effectLst/>
                        </a:rPr>
                        <a:t>he </a:t>
                      </a:r>
                      <a:r>
                        <a:rPr lang="nl-NL" sz="4800" dirty="0" err="1">
                          <a:solidFill>
                            <a:schemeClr val="tx1"/>
                          </a:solidFill>
                          <a:effectLst/>
                        </a:rPr>
                        <a:t>kill</a:t>
                      </a:r>
                      <a:r>
                        <a:rPr lang="nl-NL" sz="4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4800" dirty="0" err="1">
                          <a:solidFill>
                            <a:schemeClr val="tx1"/>
                          </a:solidFill>
                          <a:effectLst/>
                        </a:rPr>
                        <a:t>him</a:t>
                      </a:r>
                      <a:r>
                        <a:rPr lang="nl-NL" sz="48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nl-NL" sz="4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489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dirty="0" smtClean="0"/>
              <a:t>3!</a:t>
            </a:r>
            <a:endParaRPr lang="nl-NL" sz="60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887291"/>
              </p:ext>
            </p:extLst>
          </p:nvPr>
        </p:nvGraphicFramePr>
        <p:xfrm>
          <a:off x="978795" y="1690687"/>
          <a:ext cx="10277340" cy="4748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8670"/>
                <a:gridCol w="5138670"/>
              </a:tblGrid>
              <a:tr h="4748749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6000" dirty="0">
                          <a:solidFill>
                            <a:schemeClr val="tx1"/>
                          </a:solidFill>
                          <a:effectLst/>
                        </a:rPr>
                        <a:t>Met vraagwoorden</a:t>
                      </a:r>
                      <a:endParaRPr lang="nl-NL" sz="6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4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Who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nl-NL" sz="4000" dirty="0" err="1">
                          <a:solidFill>
                            <a:schemeClr val="tx1"/>
                          </a:solidFill>
                          <a:effectLst/>
                        </a:rPr>
                        <a:t>did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4000" dirty="0" err="1">
                          <a:solidFill>
                            <a:schemeClr val="tx1"/>
                          </a:solidFill>
                          <a:effectLst/>
                        </a:rPr>
                        <a:t>she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4000" dirty="0" err="1">
                          <a:solidFill>
                            <a:schemeClr val="tx1"/>
                          </a:solidFill>
                          <a:effectLst/>
                        </a:rPr>
                        <a:t>kill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4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What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</a:rPr>
                        <a:t>is he </a:t>
                      </a:r>
                      <a:r>
                        <a:rPr lang="nl-NL" sz="4000" dirty="0" err="1">
                          <a:solidFill>
                            <a:schemeClr val="tx1"/>
                          </a:solidFill>
                          <a:effectLst/>
                        </a:rPr>
                        <a:t>eating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How 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</a:rPr>
                        <a:t>does he sleep?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4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Where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nl-NL" sz="4000" dirty="0" err="1">
                          <a:solidFill>
                            <a:schemeClr val="tx1"/>
                          </a:solidFill>
                          <a:effectLst/>
                        </a:rPr>
                        <a:t>will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</a:rPr>
                        <a:t> we sleep?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4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Why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nl-NL" sz="4000" dirty="0" err="1">
                          <a:solidFill>
                            <a:schemeClr val="tx1"/>
                          </a:solidFill>
                          <a:effectLst/>
                        </a:rPr>
                        <a:t>did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</a:rPr>
                        <a:t> he go </a:t>
                      </a:r>
                      <a:r>
                        <a:rPr lang="nl-NL" sz="4000" dirty="0" err="1">
                          <a:solidFill>
                            <a:schemeClr val="tx1"/>
                          </a:solidFill>
                          <a:effectLst/>
                        </a:rPr>
                        <a:t>there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4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Which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</a:rPr>
                        <a:t>dog is </a:t>
                      </a:r>
                      <a:r>
                        <a:rPr lang="nl-NL" sz="4000" dirty="0" err="1">
                          <a:solidFill>
                            <a:schemeClr val="tx1"/>
                          </a:solidFill>
                          <a:effectLst/>
                        </a:rPr>
                        <a:t>sweet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4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When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nl-NL" sz="4000" dirty="0" err="1">
                          <a:solidFill>
                            <a:schemeClr val="tx1"/>
                          </a:solidFill>
                          <a:effectLst/>
                        </a:rPr>
                        <a:t>did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</a:rPr>
                        <a:t> I do </a:t>
                      </a:r>
                      <a:r>
                        <a:rPr lang="nl-NL" sz="4000" dirty="0" err="1">
                          <a:solidFill>
                            <a:schemeClr val="tx1"/>
                          </a:solidFill>
                          <a:effectLst/>
                        </a:rPr>
                        <a:t>that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nl-NL" sz="4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366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HOWEVER!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86" y="1858314"/>
            <a:ext cx="6037203" cy="369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2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/>
          <a:p>
            <a:r>
              <a:rPr lang="nl-NL" u="sng" dirty="0" smtClean="0"/>
              <a:t>van stellende zin                       vraagzin</a:t>
            </a:r>
            <a:endParaRPr lang="nl-NL" u="sng" dirty="0"/>
          </a:p>
        </p:txBody>
      </p:sp>
      <p:sp>
        <p:nvSpPr>
          <p:cNvPr id="4" name="PIJL-RECHTS 3"/>
          <p:cNvSpPr/>
          <p:nvPr/>
        </p:nvSpPr>
        <p:spPr>
          <a:xfrm>
            <a:off x="4743718" y="478777"/>
            <a:ext cx="2704563" cy="7856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14181"/>
              </p:ext>
            </p:extLst>
          </p:nvPr>
        </p:nvGraphicFramePr>
        <p:xfrm>
          <a:off x="631064" y="1929909"/>
          <a:ext cx="10722736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1368"/>
                <a:gridCol w="5361368"/>
              </a:tblGrid>
              <a:tr h="486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He 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is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 crazy</a:t>
                      </a:r>
                      <a:endParaRPr lang="nl-NL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Is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 he crazy?</a:t>
                      </a:r>
                      <a:endParaRPr lang="nl-NL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</a:rPr>
                        <a:t>She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has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</a:rPr>
                        <a:t>got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 a dog</a:t>
                      </a:r>
                      <a:endParaRPr lang="nl-NL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Has </a:t>
                      </a: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</a:rPr>
                        <a:t>she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</a:rPr>
                        <a:t>got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 a dog?</a:t>
                      </a:r>
                      <a:endParaRPr lang="nl-NL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I </a:t>
                      </a: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can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</a:rPr>
                        <a:t>fly</a:t>
                      </a:r>
                      <a:endParaRPr lang="nl-NL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Can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I </a:t>
                      </a: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</a:rPr>
                        <a:t>fly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nl-NL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nl-NL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chemeClr val="tx1"/>
                          </a:solidFill>
                        </a:rPr>
                        <a:t>Bij elk ander </a:t>
                      </a:r>
                      <a:r>
                        <a:rPr lang="nl-NL" sz="3200" dirty="0" err="1">
                          <a:solidFill>
                            <a:schemeClr val="tx1"/>
                          </a:solidFill>
                        </a:rPr>
                        <a:t>ww</a:t>
                      </a:r>
                      <a:r>
                        <a:rPr lang="nl-NL" sz="320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486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</a:rPr>
                        <a:t>understand</a:t>
                      </a:r>
                      <a:endParaRPr lang="nl-NL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Do </a:t>
                      </a: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</a:rPr>
                        <a:t>understand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nl-NL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 like </a:t>
                      </a: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</a:rPr>
                        <a:t>dogs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nl-NL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Do </a:t>
                      </a: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 like </a:t>
                      </a: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</a:rPr>
                        <a:t>dogs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nl-NL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chemeClr val="tx1"/>
                          </a:solidFill>
                          <a:effectLst/>
                        </a:rPr>
                        <a:t>He love</a:t>
                      </a:r>
                      <a:r>
                        <a:rPr lang="nl-NL" sz="360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s</a:t>
                      </a:r>
                      <a:r>
                        <a:rPr lang="nl-NL" sz="3600">
                          <a:solidFill>
                            <a:schemeClr val="tx1"/>
                          </a:solidFill>
                          <a:effectLst/>
                        </a:rPr>
                        <a:t> cats.</a:t>
                      </a:r>
                      <a:endParaRPr lang="nl-NL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Does 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he 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love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</a:rPr>
                        <a:t>cats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nl-NL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</a:rPr>
                        <a:t>She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</a:rPr>
                        <a:t>hate</a:t>
                      </a: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s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 spiders.</a:t>
                      </a:r>
                      <a:endParaRPr lang="nl-NL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Doe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s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</a:rPr>
                        <a:t>she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36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hate</a:t>
                      </a: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3600" dirty="0" smtClean="0">
                          <a:solidFill>
                            <a:schemeClr val="tx1"/>
                          </a:solidFill>
                          <a:effectLst/>
                        </a:rPr>
                        <a:t>spiders?</a:t>
                      </a:r>
                      <a:endParaRPr lang="nl-NL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631064" y="1491691"/>
            <a:ext cx="1072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Bij werkwoorden ZIJN (</a:t>
            </a:r>
            <a:r>
              <a:rPr lang="nl-NL" sz="2400" b="1" dirty="0" err="1" smtClean="0"/>
              <a:t>be</a:t>
            </a:r>
            <a:r>
              <a:rPr lang="nl-NL" sz="2400" b="1" dirty="0" smtClean="0"/>
              <a:t>), HEBBEN (have) en HULPWW (</a:t>
            </a:r>
            <a:r>
              <a:rPr lang="nl-NL" sz="2400" b="1" dirty="0" err="1" smtClean="0"/>
              <a:t>can</a:t>
            </a:r>
            <a:r>
              <a:rPr lang="nl-NL" sz="2400" b="1" dirty="0" smtClean="0"/>
              <a:t>, </a:t>
            </a:r>
            <a:r>
              <a:rPr lang="nl-NL" sz="2400" b="1" dirty="0" err="1" smtClean="0"/>
              <a:t>may</a:t>
            </a:r>
            <a:r>
              <a:rPr lang="nl-NL" sz="2400" b="1" dirty="0" smtClean="0"/>
              <a:t>, </a:t>
            </a:r>
            <a:r>
              <a:rPr lang="nl-NL" sz="2400" b="1" dirty="0" err="1" smtClean="0"/>
              <a:t>might</a:t>
            </a:r>
            <a:r>
              <a:rPr lang="nl-NL" sz="2400" b="1" dirty="0" smtClean="0"/>
              <a:t>, </a:t>
            </a:r>
            <a:r>
              <a:rPr lang="nl-NL" sz="2400" b="1" dirty="0" err="1" smtClean="0"/>
              <a:t>will</a:t>
            </a:r>
            <a:r>
              <a:rPr lang="nl-NL" sz="2400" b="1" dirty="0" smtClean="0"/>
              <a:t>)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641970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53792" y="399245"/>
            <a:ext cx="85902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nl-NL" sz="4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destroy</a:t>
            </a: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</a:t>
            </a: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----&gt;   </a:t>
            </a:r>
            <a:endParaRPr lang="nl-NL" sz="4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nl-NL" sz="4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loves</a:t>
            </a: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soccer</a:t>
            </a: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----&gt;</a:t>
            </a:r>
            <a:endParaRPr lang="nl-NL" sz="4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4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We’ve</a:t>
            </a: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dogs</a:t>
            </a: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----&gt;</a:t>
            </a:r>
            <a:endParaRPr lang="nl-NL" sz="4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is a </a:t>
            </a:r>
            <a:r>
              <a:rPr lang="nl-NL" sz="4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murderer</a:t>
            </a: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----&gt;</a:t>
            </a:r>
            <a:endParaRPr lang="nl-NL" sz="4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Vinny was in prison   ----&gt;</a:t>
            </a:r>
            <a:endParaRPr lang="nl-NL" sz="4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4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4000" u="sng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op de /s/! </a:t>
            </a:r>
            <a:endParaRPr lang="nl-NL" sz="4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he like </a:t>
            </a:r>
            <a:r>
              <a:rPr lang="nl-NL" sz="4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</a:t>
            </a: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 ----&gt;   </a:t>
            </a:r>
            <a:endParaRPr lang="nl-NL" sz="4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4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likes</a:t>
            </a: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sharks</a:t>
            </a: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  ----&gt; (we)</a:t>
            </a:r>
            <a:endParaRPr lang="nl-NL" sz="4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I love </a:t>
            </a:r>
            <a:r>
              <a:rPr lang="nl-NL" sz="4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eating</a:t>
            </a:r>
            <a:r>
              <a:rPr lang="nl-NL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    ----&gt;</a:t>
            </a:r>
            <a:endParaRPr lang="nl-NL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64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53792" y="399245"/>
            <a:ext cx="104447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nl-NL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destroy</a:t>
            </a: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</a:t>
            </a: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----&gt; </a:t>
            </a:r>
            <a:r>
              <a:rPr lang="nl-NL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I </a:t>
            </a:r>
            <a:r>
              <a:rPr lang="nl-NL" sz="24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destroy</a:t>
            </a:r>
            <a:r>
              <a:rPr lang="nl-NL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</a:t>
            </a:r>
            <a:r>
              <a:rPr lang="nl-NL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 </a:t>
            </a:r>
            <a:endParaRPr lang="nl-NL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nl-NL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loves</a:t>
            </a: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soccer</a:t>
            </a: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nl-NL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----&gt; Does he love </a:t>
            </a:r>
            <a:r>
              <a:rPr lang="nl-NL" sz="24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soccer</a:t>
            </a:r>
            <a:r>
              <a:rPr lang="nl-NL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NL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We’ve</a:t>
            </a: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dogs</a:t>
            </a: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l-NL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----&gt; Have we </a:t>
            </a:r>
            <a:r>
              <a:rPr lang="nl-NL" sz="24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nl-NL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nl-NL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dogs</a:t>
            </a:r>
            <a:r>
              <a:rPr lang="nl-NL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NL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is a </a:t>
            </a:r>
            <a:r>
              <a:rPr lang="nl-NL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murderer</a:t>
            </a: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nl-NL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----&gt; Is peter a </a:t>
            </a:r>
            <a:r>
              <a:rPr lang="nl-NL" sz="24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murderer</a:t>
            </a:r>
            <a:r>
              <a:rPr lang="nl-NL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NL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Vinny was in prison   </a:t>
            </a:r>
            <a:r>
              <a:rPr lang="nl-NL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----&gt; Was </a:t>
            </a:r>
            <a:r>
              <a:rPr lang="nl-NL" sz="24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vinny</a:t>
            </a:r>
            <a:r>
              <a:rPr lang="nl-NL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prison?</a:t>
            </a:r>
            <a:endParaRPr lang="nl-NL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u="sng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op de /s/! </a:t>
            </a:r>
            <a:endParaRPr lang="nl-NL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he like </a:t>
            </a:r>
            <a:r>
              <a:rPr lang="nl-NL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</a:t>
            </a: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 ----&gt;   </a:t>
            </a:r>
            <a:r>
              <a:rPr lang="nl-NL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nl-NL" sz="24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likes</a:t>
            </a:r>
            <a:r>
              <a:rPr lang="nl-NL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</a:t>
            </a:r>
            <a:endParaRPr lang="nl-NL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likes</a:t>
            </a: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sharks</a:t>
            </a: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  ----&gt; (we</a:t>
            </a:r>
            <a:r>
              <a:rPr lang="nl-NL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We like </a:t>
            </a:r>
            <a:r>
              <a:rPr lang="nl-NL" sz="24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sharks</a:t>
            </a:r>
            <a:r>
              <a:rPr lang="nl-NL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NL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I love </a:t>
            </a:r>
            <a:r>
              <a:rPr lang="nl-NL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eating</a:t>
            </a:r>
            <a:r>
              <a:rPr lang="nl-NL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    </a:t>
            </a:r>
            <a:r>
              <a:rPr lang="nl-NL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----&gt; I love </a:t>
            </a:r>
            <a:r>
              <a:rPr lang="nl-NL" sz="24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eating</a:t>
            </a:r>
            <a:r>
              <a:rPr lang="nl-NL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N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78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266</Words>
  <Application>Microsoft Office PowerPoint</Application>
  <PresentationFormat>Breedbeeld</PresentationFormat>
  <Paragraphs>71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Kantoorthema</vt:lpstr>
      <vt:lpstr>WHY?</vt:lpstr>
      <vt:lpstr>Vragen maken</vt:lpstr>
      <vt:lpstr>1.</vt:lpstr>
      <vt:lpstr>2.</vt:lpstr>
      <vt:lpstr>3!</vt:lpstr>
      <vt:lpstr>HOWEVER!</vt:lpstr>
      <vt:lpstr>van stellende zin                       vraagzin</vt:lpstr>
      <vt:lpstr>PowerPoint-presentatie</vt:lpstr>
      <vt:lpstr>PowerPoint-presentatie</vt:lpstr>
      <vt:lpstr>Schema  (zie ander bestand)    +    oefenen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WHY?</dc:title>
  <dc:creator>Jeroen Wintraecken</dc:creator>
  <cp:lastModifiedBy>Jeroen Wintraecken</cp:lastModifiedBy>
  <cp:revision>7</cp:revision>
  <dcterms:created xsi:type="dcterms:W3CDTF">2016-02-25T09:01:26Z</dcterms:created>
  <dcterms:modified xsi:type="dcterms:W3CDTF">2016-09-21T08:43:46Z</dcterms:modified>
</cp:coreProperties>
</file>